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57" r:id="rId4"/>
    <p:sldId id="260" r:id="rId5"/>
    <p:sldId id="270" r:id="rId6"/>
    <p:sldId id="261" r:id="rId7"/>
    <p:sldId id="263" r:id="rId8"/>
    <p:sldId id="266" r:id="rId9"/>
    <p:sldId id="258" r:id="rId10"/>
    <p:sldId id="264" r:id="rId11"/>
    <p:sldId id="265" r:id="rId12"/>
    <p:sldId id="267" r:id="rId13"/>
    <p:sldId id="268" r:id="rId14"/>
    <p:sldId id="269" r:id="rId15"/>
    <p:sldId id="259" r:id="rId16"/>
    <p:sldId id="27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80107" autoAdjust="0"/>
  </p:normalViewPr>
  <p:slideViewPr>
    <p:cSldViewPr>
      <p:cViewPr>
        <p:scale>
          <a:sx n="50" d="100"/>
          <a:sy n="50" d="100"/>
        </p:scale>
        <p:origin x="-205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669D7-4615-4E8E-9D71-3A2005FC033C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B203D-BF18-456A-8D45-60C4A97EB5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85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1629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Στο εξωκυτταρικό περιβάλλον των</a:t>
            </a:r>
            <a:r>
              <a:rPr lang="el-GR" baseline="0" dirty="0" smtClean="0"/>
              <a:t> καρκινικών κυττάρων λόγω γλυκόλυσης </a:t>
            </a:r>
            <a:r>
              <a:rPr lang="el-GR" baseline="0" dirty="0" smtClean="0">
                <a:sym typeface="Wingdings" pitchFamily="2" charset="2"/>
              </a:rPr>
              <a:t> παράγεται γαλακτικό οξύ και προκαλούνται όξινες συνθήκες</a:t>
            </a:r>
            <a:r>
              <a:rPr lang="en-US" baseline="0" dirty="0" smtClean="0">
                <a:sym typeface="Wingdings" pitchFamily="2" charset="2"/>
              </a:rPr>
              <a:t/>
            </a:r>
            <a:br>
              <a:rPr lang="en-US" baseline="0" dirty="0" smtClean="0">
                <a:sym typeface="Wingdings" pitchFamily="2" charset="2"/>
              </a:rPr>
            </a:br>
            <a:r>
              <a:rPr lang="en-US" baseline="0" dirty="0" smtClean="0">
                <a:sym typeface="Wingdings" pitchFamily="2" charset="2"/>
              </a:rPr>
              <a:t/>
            </a:r>
            <a:br>
              <a:rPr lang="en-US" baseline="0" dirty="0" smtClean="0">
                <a:sym typeface="Wingdings" pitchFamily="2" charset="2"/>
              </a:rPr>
            </a:br>
            <a:r>
              <a:rPr lang="el-GR" baseline="0" dirty="0" smtClean="0">
                <a:sym typeface="Wingdings" pitchFamily="2" charset="2"/>
              </a:rPr>
              <a:t>Μια ερευνητική ομάδα συνέθεσε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supramolecular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photonic therapeutic agent (SPTA)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BF2-chelated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azadipyrromethene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που περιλαμβάνει </a:t>
            </a:r>
            <a:b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 λειτουργική ομάδα αμίνης, η οποία όπως φαίνεται στο σχήμα</a:t>
            </a:r>
            <a:b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(Α) σε φυσιολογικά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 αποπρωτονιωμένη και μέσω ακτινοβόλησης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μέσω του φαινομένου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PET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Photoinduced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electron transfer)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</a:b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αναστέλλεται η παραγωγή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singlet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οξυγόνου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(Β) όταν πρωτονιώνεται η αμίνη μετά από ακτινοβόληση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έχουμε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ISC 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παραγωγή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singlet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οξυγόνου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86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Πρωτονίωση του Ν στον δακτύλιο του</a:t>
            </a:r>
            <a:r>
              <a:rPr lang="el-GR" baseline="0" dirty="0" smtClean="0"/>
              <a:t> ιμιδαζολίου (κοντά στο </a:t>
            </a:r>
            <a:r>
              <a:rPr lang="en-US" baseline="0" dirty="0" smtClean="0"/>
              <a:t>pH=5</a:t>
            </a:r>
            <a:r>
              <a:rPr lang="el-GR" baseline="0" dirty="0" smtClean="0"/>
              <a:t>) </a:t>
            </a:r>
            <a:r>
              <a:rPr lang="el-GR" baseline="0" dirty="0" smtClean="0">
                <a:sym typeface="Wingdings" pitchFamily="2" charset="2"/>
              </a:rPr>
              <a:t> παραγωγή </a:t>
            </a:r>
            <a:r>
              <a:rPr lang="en-US" baseline="0" dirty="0" smtClean="0">
                <a:sym typeface="Wingdings" pitchFamily="2" charset="2"/>
              </a:rPr>
              <a:t>singlet </a:t>
            </a:r>
            <a:r>
              <a:rPr lang="el-GR" baseline="0" dirty="0" smtClean="0">
                <a:sym typeface="Wingdings" pitchFamily="2" charset="2"/>
              </a:rPr>
              <a:t>οξυγόνου</a:t>
            </a:r>
          </a:p>
          <a:p>
            <a:endParaRPr lang="el-GR" baseline="0" dirty="0" smtClean="0">
              <a:sym typeface="Wingdings" pitchFamily="2" charset="2"/>
            </a:endParaRPr>
          </a:p>
          <a:p>
            <a:r>
              <a:rPr lang="el-GR" baseline="0" dirty="0" smtClean="0">
                <a:sym typeface="Wingdings" pitchFamily="2" charset="2"/>
              </a:rPr>
              <a:t>Χρησιμοποιήσαν  αλυσίδα αιθυλβενζαμίδιο ώστε να διαχωρίσουν το δακτύλιο της ιμιδαζόλης από το δακτύλιο πορφυρίνης  ώστε να αποφύγουν </a:t>
            </a:r>
            <a:br>
              <a:rPr lang="el-GR" baseline="0" dirty="0" smtClean="0">
                <a:sym typeface="Wingdings" pitchFamily="2" charset="2"/>
              </a:rPr>
            </a:br>
            <a:r>
              <a:rPr lang="el-GR" baseline="0" dirty="0" smtClean="0">
                <a:sym typeface="Wingdings" pitchFamily="2" charset="2"/>
              </a:rPr>
              <a:t>τον απεντοπισμό των θετικών φορτίων στο δακτύλιο της πορφυρίνης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629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l-GR" baseline="0" dirty="0" smtClean="0"/>
              <a:t> παραγωγή </a:t>
            </a:r>
            <a:r>
              <a:rPr lang="en-US" baseline="0" dirty="0" smtClean="0"/>
              <a:t>singlet </a:t>
            </a:r>
            <a:r>
              <a:rPr lang="el-GR" baseline="0" dirty="0" smtClean="0"/>
              <a:t>οξυγόνου αναστέλλεται λόγω απόσβεσης της τριπλής διεγερμένης κατάστασης του </a:t>
            </a:r>
            <a:r>
              <a:rPr lang="en-US" baseline="0" dirty="0" smtClean="0"/>
              <a:t>PS </a:t>
            </a:r>
            <a:r>
              <a:rPr lang="el-GR" baseline="0" dirty="0" smtClean="0"/>
              <a:t>από τον </a:t>
            </a:r>
            <a:r>
              <a:rPr lang="en-US" baseline="0" dirty="0" err="1" smtClean="0"/>
              <a:t>quencer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l-GR" baseline="0" dirty="0" smtClean="0"/>
              <a:t>έτσι η</a:t>
            </a:r>
            <a:r>
              <a:rPr lang="el-GR" dirty="0" smtClean="0"/>
              <a:t> θεραπεία περιορίζεται μόνο στους ιστούς που εκφράζονται</a:t>
            </a:r>
            <a:r>
              <a:rPr lang="el-GR" baseline="0" dirty="0" smtClean="0"/>
              <a:t> τα αντίστοιχα ένζυμα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endParaRPr lang="el-GR" baseline="0" dirty="0" smtClean="0"/>
          </a:p>
          <a:p>
            <a:r>
              <a:rPr lang="el-GR" baseline="0" dirty="0" smtClean="0">
                <a:sym typeface="Wingdings" pitchFamily="2" charset="2"/>
              </a:rPr>
              <a:t> τα οποία αφού εκφραστούν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l-GR" baseline="0" dirty="0" smtClean="0">
                <a:sym typeface="Wingdings" pitchFamily="2" charset="2"/>
              </a:rPr>
              <a:t>θα διαχωρίσουν τα </a:t>
            </a:r>
            <a:r>
              <a:rPr lang="en-US" baseline="0" dirty="0" smtClean="0">
                <a:sym typeface="Wingdings" pitchFamily="2" charset="2"/>
              </a:rPr>
              <a:t>PS </a:t>
            </a:r>
            <a:r>
              <a:rPr lang="el-GR" baseline="0" dirty="0" smtClean="0">
                <a:sym typeface="Wingdings" pitchFamily="2" charset="2"/>
              </a:rPr>
              <a:t>από </a:t>
            </a:r>
            <a:r>
              <a:rPr lang="en-US" baseline="0" dirty="0" err="1" smtClean="0">
                <a:sym typeface="Wingdings" pitchFamily="2" charset="2"/>
              </a:rPr>
              <a:t>quncer</a:t>
            </a:r>
            <a:r>
              <a:rPr lang="el-GR" baseline="0" dirty="0" smtClean="0">
                <a:sym typeface="Wingdings" pitchFamily="2" charset="2"/>
              </a:rPr>
              <a:t>  ενεργοποιήσουν τα </a:t>
            </a:r>
            <a:r>
              <a:rPr lang="en-US" baseline="0" dirty="0" smtClean="0">
                <a:sym typeface="Wingdings" pitchFamily="2" charset="2"/>
              </a:rPr>
              <a:t>PS</a:t>
            </a:r>
            <a:r>
              <a:rPr lang="el-GR" baseline="0" dirty="0" smtClean="0">
                <a:sym typeface="Wingdings" pitchFamily="2" charset="2"/>
              </a:rPr>
              <a:t> και με ακτινοβόληση θα δημιουργηθεί </a:t>
            </a:r>
            <a:r>
              <a:rPr lang="en-US" baseline="0" dirty="0" smtClean="0"/>
              <a:t>singlet </a:t>
            </a:r>
            <a:r>
              <a:rPr lang="el-GR" baseline="0" dirty="0" smtClean="0"/>
              <a:t>οξυγόνο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617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aseline="0" dirty="0" smtClean="0"/>
              <a:t/>
            </a:r>
            <a:br>
              <a:rPr lang="el-GR" baseline="0" dirty="0" smtClean="0"/>
            </a:br>
            <a:r>
              <a:rPr lang="el-GR" dirty="0" smtClean="0"/>
              <a:t>Εμβολιασμός</a:t>
            </a:r>
            <a:r>
              <a:rPr lang="el-GR" baseline="0" dirty="0" smtClean="0"/>
              <a:t> φωτοευαισθητοποιητή </a:t>
            </a:r>
            <a:r>
              <a:rPr lang="el-GR" baseline="0" dirty="0" smtClean="0">
                <a:sym typeface="Wingdings" pitchFamily="2" charset="2"/>
              </a:rPr>
              <a:t> συσσώρευση στον όγκο  ενεργοποίηση φωτοευαισθητοποιητή με ακτινοβολία  καταστροφή του όγκου επιλεκτικά</a:t>
            </a:r>
          </a:p>
          <a:p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Συνδυασμός φωτοευαισθητοποιητή</a:t>
            </a:r>
            <a:r>
              <a:rPr lang="el-GR" baseline="0" dirty="0" smtClean="0"/>
              <a:t>, οξυγόνου (ιστών) και ακτινοβολίας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(600–900 nm)</a:t>
            </a:r>
            <a:r>
              <a:rPr lang="el-GR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Μειονεκτήματα</a:t>
            </a:r>
            <a:r>
              <a:rPr lang="el-GR" baseline="0" dirty="0" smtClean="0"/>
              <a:t> :</a:t>
            </a:r>
            <a:br>
              <a:rPr lang="el-GR" baseline="0" dirty="0" smtClean="0"/>
            </a:br>
            <a:r>
              <a:rPr lang="el-GR" baseline="0" dirty="0" smtClean="0"/>
              <a:t>*φωτοευαισθησία *αδυνατο για θεραπεια μετάστασης</a:t>
            </a:r>
          </a:p>
          <a:p>
            <a:endParaRPr lang="el-GR" baseline="0" dirty="0" smtClean="0"/>
          </a:p>
          <a:p>
            <a:endParaRPr lang="el-GR" baseline="0" dirty="0" smtClean="0"/>
          </a:p>
          <a:p>
            <a:r>
              <a:rPr lang="el-GR" baseline="0" dirty="0" smtClean="0"/>
              <a:t>Χρησιμοποειται κυρίως για θεραπείες καρκίνου αλλά έχει χρησιμοποιηθεί επίσης για αντιβακτηριακούς σκοπούς και για θεραπεία</a:t>
            </a:r>
            <a:br>
              <a:rPr lang="el-GR" baseline="0" dirty="0" smtClean="0"/>
            </a:br>
            <a:r>
              <a:rPr lang="el-GR" baseline="0" dirty="0" smtClean="0"/>
              <a:t>ασθενειών όπως η ενδομητρίωση και η ρευματοειδής αρθρίτιδα.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03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Κάποια μονοπάτια που σχετίζονται με</a:t>
            </a:r>
            <a:r>
              <a:rPr lang="el-GR" baseline="0" dirty="0" smtClean="0"/>
              <a:t> σε παράγοντες μεταγραφής, ρύθμιση του κυτταρικού κύκλου, της φλεγμονής και κυτταρικού θανάτου.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Μετά τη θεραπεία </a:t>
            </a:r>
            <a:r>
              <a:rPr lang="en-US" baseline="0" dirty="0" smtClean="0"/>
              <a:t>PDT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l-GR" baseline="0" dirty="0" smtClean="0">
                <a:sym typeface="Wingdings" pitchFamily="2" charset="2"/>
              </a:rPr>
              <a:t>έντονη αντίδραση στρες που οδηγεί σε αλλαγές στο κυτταρικό μεταβολισμό </a:t>
            </a:r>
            <a:br>
              <a:rPr lang="el-GR" baseline="0" dirty="0" smtClean="0">
                <a:sym typeface="Wingdings" pitchFamily="2" charset="2"/>
              </a:rPr>
            </a:br>
            <a:r>
              <a:rPr lang="el-GR" baseline="0" dirty="0" smtClean="0">
                <a:sym typeface="Wingdings" pitchFamily="2" charset="2"/>
              </a:rPr>
              <a:t>                                  που μπορεί να οδηγήσει είτε στην απόπτωση ή επιβίωση κυττάρων</a:t>
            </a:r>
          </a:p>
          <a:p>
            <a:endParaRPr lang="el-GR" baseline="0" dirty="0" smtClean="0">
              <a:sym typeface="Wingdings" pitchFamily="2" charset="2"/>
            </a:endParaRPr>
          </a:p>
          <a:p>
            <a:r>
              <a:rPr lang="el-GR" baseline="0" dirty="0" smtClean="0">
                <a:sym typeface="Wingdings" pitchFamily="2" charset="2"/>
              </a:rPr>
              <a:t>Παραδείγματα:</a:t>
            </a:r>
          </a:p>
          <a:p>
            <a:r>
              <a:rPr lang="el-GR" baseline="0" dirty="0" smtClean="0">
                <a:sym typeface="Wingdings" pitchFamily="2" charset="2"/>
              </a:rPr>
              <a:t>1. Αύξηση ενδοκυτταρικής συγκέντρωσης ασβεστίου  εισροή μέσω ιοντικών καναλιών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9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 φωτοευαισθητοποιητής</a:t>
            </a:r>
            <a:r>
              <a:rPr lang="el-GR" baseline="0" dirty="0" smtClean="0"/>
              <a:t> είναι ένα μη τοξικό φάρμακο ή χρώση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08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Για</a:t>
            </a:r>
            <a:r>
              <a:rPr lang="el-GR" baseline="0" dirty="0" smtClean="0"/>
              <a:t> να επιλυσουν αυτα τα προβλήματα ανέπτυξαν της 2</a:t>
            </a:r>
            <a:r>
              <a:rPr lang="el-GR" baseline="30000" dirty="0" smtClean="0"/>
              <a:t>ης</a:t>
            </a:r>
            <a:r>
              <a:rPr lang="el-GR" baseline="0" dirty="0" smtClean="0"/>
              <a:t> γενιας που είχαν μεγαλύτερη απορ/ση σε αυτά τα μηκη κύματος,</a:t>
            </a:r>
            <a:br>
              <a:rPr lang="el-GR" baseline="0" dirty="0" smtClean="0"/>
            </a:br>
            <a:r>
              <a:rPr lang="el-GR" baseline="0" dirty="0" smtClean="0"/>
              <a:t>μεγαλο συντελεστη απόσβεσης ,μεγαλύτερη εκλεκτική συσσώρευση σε όγκους και συνεχη απεκριση από το σώμα</a:t>
            </a:r>
          </a:p>
          <a:p>
            <a:endParaRPr lang="el-GR" baseline="0" dirty="0" smtClean="0"/>
          </a:p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κλασσικοί μη-στοχευμένοι φωτοευαισθητοποιητές  δεν διαθέτουν τόσο καλή επιλεκτικότητα και συνήθως προσλαμβάνονται και </a:t>
            </a:r>
            <a:b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 υγιείς ιστούς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προκαλούν μη επιθυμητές παρενέργειες</a:t>
            </a:r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Γι’ αυτό αναπτύχθηκαν η 3</a:t>
            </a:r>
            <a:r>
              <a:rPr lang="el-GR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ης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γενιάς φωτοευαισθητοποιητές που χρησιμοποιούνται στην στοχευμένη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PDT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συνήθως πρόκειται</a:t>
            </a:r>
            <a:r>
              <a:rPr lang="el-GR" baseline="0" dirty="0" smtClean="0"/>
              <a:t> </a:t>
            </a:r>
            <a:r>
              <a:rPr lang="el-GR" baseline="0" dirty="0" smtClean="0">
                <a:sym typeface="Wingdings" pitchFamily="2" charset="2"/>
              </a:rPr>
              <a:t> προσθεση λειτουργικών ομάδων + μεταφορά μέσω μικυλλίων κτλπ.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30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νανουλικά αυτά έχουν την ιδιότητα να....</a:t>
            </a:r>
            <a:b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Κάποιοι από αυτόυς απεικονίζονται στην εικόνα:</a:t>
            </a:r>
          </a:p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(Α) Πολυμερικά νανοσωματίδια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(PNPs)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λιπιδικοί φορείς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(NLCs)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στερεά λιπιδικά νανοσωματίδια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(SLNs)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νανοσωματίδια χρυσού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AuNPs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λιποσώματα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υδρο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gels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δενδριμερή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cyclodextrin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lamellar;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hexagonal; or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cubic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mesophases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liquid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crystallines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photodynamic therapy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55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Σημαντικό είναι ο φωτοευαισθητοποιητής να διανεμηθεί σε επαρκή συγκέντρωση και μόνο στα κύτταρα που επιθυμούμε να στοχεύσουμε.</a:t>
            </a:r>
          </a:p>
          <a:p>
            <a:r>
              <a:rPr lang="el-GR" dirty="0" smtClean="0">
                <a:sym typeface="Wingdings" pitchFamily="2" charset="2"/>
              </a:rPr>
              <a:t/>
            </a:r>
            <a:br>
              <a:rPr lang="el-GR" dirty="0" smtClean="0">
                <a:sym typeface="Wingdings" pitchFamily="2" charset="2"/>
              </a:rPr>
            </a:br>
            <a:r>
              <a:rPr lang="el-GR" dirty="0" smtClean="0">
                <a:sym typeface="Wingdings" pitchFamily="2" charset="2"/>
              </a:rPr>
              <a:t> έτσι ω</a:t>
            </a:r>
            <a:r>
              <a:rPr lang="el-GR" dirty="0" smtClean="0"/>
              <a:t>στε να καταστρέψει</a:t>
            </a:r>
            <a:r>
              <a:rPr lang="el-GR" baseline="0" dirty="0" smtClean="0"/>
              <a:t> όλα τα μη υγιή κύτταρα ειδικά αν είναι καρκινικά κύτταρα σε κάποιο όγκο</a:t>
            </a:r>
          </a:p>
          <a:p>
            <a:endParaRPr lang="el-GR" baseline="0" dirty="0" smtClean="0"/>
          </a:p>
          <a:p>
            <a:r>
              <a:rPr lang="el-GR" baseline="0" dirty="0" smtClean="0"/>
              <a:t>Αυξηση υδατοδιαλυτότητας με </a:t>
            </a:r>
            <a:r>
              <a:rPr lang="en-US" baseline="0" dirty="0" smtClean="0"/>
              <a:t>PEG (</a:t>
            </a:r>
            <a:r>
              <a:rPr lang="el-GR" baseline="0" dirty="0" smtClean="0"/>
              <a:t>πολυαιθυλενογλυκόλη) αφού πολλοί φωτοευαισθητοποιητές </a:t>
            </a:r>
            <a:br>
              <a:rPr lang="el-GR" baseline="0" dirty="0" smtClean="0"/>
            </a:br>
            <a:r>
              <a:rPr lang="el-GR" baseline="0" dirty="0" smtClean="0"/>
              <a:t>όπως είναι οι πορφυρίνες είναι υδρόφοβες ,επίσης για να ξεπεραστεί το εμπόδιο αυτό χρησιμοποιούνται νανοσωματίδια ως φορείς των </a:t>
            </a:r>
            <a:r>
              <a:rPr lang="en-US" baseline="0" dirty="0" smtClean="0"/>
              <a:t>PS</a:t>
            </a:r>
            <a:endParaRPr lang="el-GR" baseline="0" dirty="0" smtClean="0"/>
          </a:p>
          <a:p>
            <a:endParaRPr lang="el-GR" baseline="0" dirty="0" smtClean="0"/>
          </a:p>
          <a:p>
            <a:r>
              <a:rPr lang="el-GR" baseline="0" dirty="0" smtClean="0"/>
              <a:t>Για απεικόνιση πορφυρίνες </a:t>
            </a:r>
            <a:r>
              <a:rPr lang="el-GR" baseline="0" dirty="0" smtClean="0">
                <a:sym typeface="Wingdings" pitchFamily="2" charset="2"/>
              </a:rPr>
              <a:t> κυκλικά τετραπυρολικά χρωμοφόρα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58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Λόγω</a:t>
            </a:r>
            <a:r>
              <a:rPr lang="el-GR" baseline="0" dirty="0" smtClean="0"/>
              <a:t> των συστατικών τους δλδ </a:t>
            </a:r>
            <a:r>
              <a:rPr lang="el-GR" baseline="0" dirty="0" smtClean="0">
                <a:sym typeface="Wingdings" pitchFamily="2" charset="2"/>
              </a:rPr>
              <a:t> οργανικούς συνδέσμους &amp; ανόργανες δομικές μονάδες</a:t>
            </a:r>
            <a:br>
              <a:rPr lang="el-GR" baseline="0" dirty="0" smtClean="0">
                <a:sym typeface="Wingdings" pitchFamily="2" charset="2"/>
              </a:rPr>
            </a:br>
            <a:r>
              <a:rPr lang="el-GR" baseline="0" dirty="0" smtClean="0">
                <a:sym typeface="Wingdings" pitchFamily="2" charset="2"/>
              </a:rPr>
              <a:t/>
            </a:r>
            <a:br>
              <a:rPr lang="el-GR" baseline="0" dirty="0" smtClean="0">
                <a:sym typeface="Wingdings" pitchFamily="2" charset="2"/>
              </a:rPr>
            </a:br>
            <a:r>
              <a:rPr lang="el-GR" baseline="0" dirty="0" smtClean="0">
                <a:sym typeface="Wingdings" pitchFamily="2" charset="2"/>
              </a:rPr>
              <a:t>ικανότητα να </a:t>
            </a:r>
            <a:r>
              <a:rPr lang="el-GR" dirty="0" smtClean="0">
                <a:solidFill>
                  <a:schemeClr val="tx1"/>
                </a:solidFill>
              </a:rPr>
              <a:t>ενσωματώσουν </a:t>
            </a:r>
            <a:r>
              <a:rPr lang="en-US" dirty="0" smtClean="0">
                <a:solidFill>
                  <a:schemeClr val="tx1"/>
                </a:solidFill>
              </a:rPr>
              <a:t>PS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σε περιοδικές συστοιχίες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Zr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(IV) 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καλή βιοσυμβατότητα και λόγω υψηλού σθένους  ισχυρή αλληλεπίδραση</a:t>
            </a:r>
            <a:r>
              <a:rPr lang="el-GR" baseline="0" dirty="0" smtClean="0">
                <a:solidFill>
                  <a:schemeClr val="tx1"/>
                </a:solidFill>
                <a:sym typeface="Wingdings" pitchFamily="2" charset="2"/>
              </a:rPr>
              <a:t> με καρβοξυλικούς συνδέσμους του </a:t>
            </a:r>
            <a:r>
              <a:rPr lang="en-US" baseline="0" dirty="0" smtClean="0">
                <a:solidFill>
                  <a:schemeClr val="tx1"/>
                </a:solidFill>
                <a:sym typeface="Wingdings" pitchFamily="2" charset="2"/>
              </a:rPr>
              <a:t>MOF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>
                <a:solidFill>
                  <a:schemeClr val="tx1"/>
                </a:solidFill>
                <a:sym typeface="Wingdings" pitchFamily="2" charset="2"/>
              </a:rPr>
              <a:t>Τα συγκεκριμένα νανοσωματίδια είναι πολυλειτουργικά καθώς λειτουργούν και ως φωτοευαισθητοποιητές                                                                                                               + εκπέμπουν φως λόγω των πορφυρινικών συνδέσμων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>
                <a:solidFill>
                  <a:schemeClr val="tx1"/>
                </a:solidFill>
                <a:sym typeface="Wingdings" pitchFamily="2" charset="2"/>
              </a:rPr>
              <a:t>Επίσης είναι χημικά σταθερά και επιτρέπουν λόγω τν νανοπορωδη καναλιών τους τη εύκολη διάχυση του </a:t>
            </a:r>
            <a:r>
              <a:rPr lang="en-US" baseline="0" dirty="0" smtClean="0">
                <a:solidFill>
                  <a:schemeClr val="tx1"/>
                </a:solidFill>
                <a:sym typeface="Wingdings" pitchFamily="2" charset="2"/>
              </a:rPr>
              <a:t>singlet </a:t>
            </a:r>
            <a:r>
              <a:rPr lang="el-GR" baseline="0" dirty="0" smtClean="0">
                <a:solidFill>
                  <a:schemeClr val="tx1"/>
                </a:solidFill>
                <a:sym typeface="Wingdings" pitchFamily="2" charset="2"/>
              </a:rPr>
              <a:t>οξυγόνου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2390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Χρησιμοποιείται</a:t>
            </a:r>
            <a:r>
              <a:rPr lang="el-GR" baseline="0" dirty="0" smtClean="0"/>
              <a:t> συνήθως ως υποκαταστάτης για στόχευση του φολικού υποδοχέα </a:t>
            </a:r>
            <a:r>
              <a:rPr lang="en-US" baseline="0" dirty="0" smtClean="0"/>
              <a:t>(FAR) </a:t>
            </a:r>
            <a:r>
              <a:rPr lang="el-GR" baseline="0" dirty="0" smtClean="0"/>
              <a:t>στα καρκινικά κύτταρα καθώς ο υποδοχέας </a:t>
            </a:r>
            <a:br>
              <a:rPr lang="el-GR" baseline="0" dirty="0" smtClean="0"/>
            </a:br>
            <a:r>
              <a:rPr lang="el-GR" baseline="0" dirty="0" smtClean="0"/>
              <a:t>αυτός υπερεκφραζεται στην επιφάνεια καρκινικών κυττάρων</a:t>
            </a:r>
          </a:p>
          <a:p>
            <a:endParaRPr lang="el-GR" baseline="0" dirty="0" smtClean="0"/>
          </a:p>
          <a:p>
            <a:r>
              <a:rPr lang="el-GR" baseline="0" dirty="0" smtClean="0"/>
              <a:t>Το καρβοξυλικό άκρο του φολικού οξέος ενώνεται με το </a:t>
            </a:r>
            <a:r>
              <a:rPr lang="en-US" baseline="0" dirty="0" smtClean="0"/>
              <a:t>cluster Zr6 </a:t>
            </a:r>
            <a:r>
              <a:rPr lang="el-GR" baseline="0" dirty="0" smtClean="0"/>
              <a:t>μέσω συντονισμού</a:t>
            </a:r>
          </a:p>
          <a:p>
            <a:endParaRPr lang="el-GR" baseline="0" dirty="0" smtClean="0"/>
          </a:p>
          <a:p>
            <a:r>
              <a:rPr lang="el-GR" baseline="0" dirty="0" smtClean="0"/>
              <a:t>Μετά την τροποποίηση αυτή η παραγωγή </a:t>
            </a:r>
            <a:r>
              <a:rPr lang="en-US" baseline="0" dirty="0" smtClean="0"/>
              <a:t>singlet </a:t>
            </a:r>
            <a:r>
              <a:rPr lang="el-GR" baseline="0" dirty="0" smtClean="0"/>
              <a:t>οξυγονου παρέμεινε ιδια</a:t>
            </a:r>
          </a:p>
          <a:p>
            <a:endParaRPr lang="el-GR" baseline="0" dirty="0" smtClean="0"/>
          </a:p>
          <a:p>
            <a:endParaRPr lang="el-GR" baseline="0" dirty="0" smtClean="0"/>
          </a:p>
          <a:p>
            <a:endParaRPr lang="en-US" baseline="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203D-BF18-456A-8D45-60C4A97EB5ED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33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82AA45-0D8D-4F41-BB9C-C3F5ACD6CE6A}" type="datetimeFigureOut">
              <a:rPr lang="el-GR" smtClean="0"/>
              <a:t>3/5/2016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6D5FA97-5DA8-4529-9649-185D336352E6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FFFF">
                <a:lumMod val="0"/>
                <a:lumOff val="100000"/>
                <a:alpha val="74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992888" cy="2376264"/>
          </a:xfr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/>
              <a:t/>
            </a:r>
            <a:br>
              <a:rPr lang="el-GR" sz="4400" dirty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/>
              <a:t/>
            </a:r>
            <a:br>
              <a:rPr lang="el-GR" sz="4400" dirty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/>
              <a:t/>
            </a:r>
            <a:br>
              <a:rPr lang="el-GR" sz="4400" dirty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 smtClean="0"/>
              <a:t>Φωτοδυναμική Θεραπεία -</a:t>
            </a:r>
            <a:br>
              <a:rPr lang="el-GR" sz="4400" dirty="0" smtClean="0"/>
            </a:br>
            <a:r>
              <a:rPr lang="en-US" sz="4000" dirty="0" smtClean="0"/>
              <a:t>Photodynamic Therapy (PDT)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l-GR" sz="4400" dirty="0"/>
          </a:p>
        </p:txBody>
      </p:sp>
      <p:pic>
        <p:nvPicPr>
          <p:cNvPr id="2050" name="Picture 2" descr="C:\Users\user01\Downloads\papers for PDT\εικόνες\Photodynamic-therapy 2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593101" cy="3267310"/>
          </a:xfrm>
          <a:prstGeom prst="roundRect">
            <a:avLst>
              <a:gd name="adj" fmla="val 87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5328592" cy="1219200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Μάθημα: «Υπερμοριακή Χημεία»</a:t>
            </a:r>
          </a:p>
          <a:p>
            <a:pPr algn="l"/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Βασσάκη Μαρία (ΑΜ : 879)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3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6351"/>
            <a:ext cx="8858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21" y="3131626"/>
            <a:ext cx="666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35" y="1484784"/>
            <a:ext cx="8892480" cy="5013176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πορώδη νανοσωματίδια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ευελιξία σχεδιασμ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l-GR" dirty="0" smtClean="0">
                <a:solidFill>
                  <a:schemeClr val="tx1"/>
                </a:solidFill>
              </a:rPr>
              <a:t>ύ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672" y="270284"/>
            <a:ext cx="6053807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 dirty="0" smtClean="0">
                <a:solidFill>
                  <a:schemeClr val="bg1">
                    <a:lumMod val="50000"/>
                  </a:schemeClr>
                </a:solidFill>
              </a:rPr>
              <a:t>Πορφυρινικά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MOFs</a:t>
            </a:r>
            <a:r>
              <a:rPr lang="el-GR" sz="4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3635896" y="2204864"/>
            <a:ext cx="1584176" cy="360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3635896" y="2564904"/>
            <a:ext cx="1584176" cy="5040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8717" y="1984774"/>
            <a:ext cx="201622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Organic linkers</a:t>
            </a:r>
            <a:endParaRPr lang="el-G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58717" y="2868905"/>
            <a:ext cx="310171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Inorganic building blocks</a:t>
            </a:r>
            <a:endParaRPr lang="el-G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04" y="3986738"/>
            <a:ext cx="26860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0726"/>
            <a:ext cx="2411760" cy="173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5" y="3193539"/>
            <a:ext cx="16859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lus 12"/>
          <p:cNvSpPr/>
          <p:nvPr/>
        </p:nvSpPr>
        <p:spPr>
          <a:xfrm>
            <a:off x="863587" y="4713551"/>
            <a:ext cx="360040" cy="34028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Striped Right Arrow 13"/>
          <p:cNvSpPr/>
          <p:nvPr/>
        </p:nvSpPr>
        <p:spPr>
          <a:xfrm>
            <a:off x="2050953" y="4709491"/>
            <a:ext cx="741214" cy="340280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5549354" y="4765164"/>
            <a:ext cx="246782" cy="28460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73" y="3979351"/>
            <a:ext cx="2444327" cy="1183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6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34" y="3792760"/>
            <a:ext cx="3920807" cy="306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1" y="1231620"/>
            <a:ext cx="7488832" cy="259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5" y="4056016"/>
            <a:ext cx="5724128" cy="2625155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l-GR" dirty="0" smtClean="0">
                <a:solidFill>
                  <a:schemeClr val="tx1"/>
                </a:solidFill>
              </a:rPr>
              <a:t>Ίδια παραγωγή </a:t>
            </a:r>
            <a:r>
              <a:rPr lang="en-US" dirty="0" smtClean="0">
                <a:solidFill>
                  <a:schemeClr val="tx1"/>
                </a:solidFill>
              </a:rPr>
              <a:t>singlet </a:t>
            </a:r>
            <a:r>
              <a:rPr lang="el-GR" dirty="0" smtClean="0">
                <a:solidFill>
                  <a:schemeClr val="tx1"/>
                </a:solidFill>
              </a:rPr>
              <a:t>οξυγόνου</a:t>
            </a:r>
          </a:p>
          <a:p>
            <a:pPr>
              <a:buFont typeface="Courier New" pitchFamily="49" charset="0"/>
              <a:buChar char="o"/>
            </a:pPr>
            <a:r>
              <a:rPr lang="el-GR" dirty="0" smtClean="0">
                <a:solidFill>
                  <a:schemeClr val="tx1"/>
                </a:solidFill>
              </a:rPr>
              <a:t>Μικρότερο ποσοστό επιβίωσης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κυττάρων </a:t>
            </a:r>
            <a:r>
              <a:rPr lang="en-US" dirty="0" err="1" smtClean="0">
                <a:solidFill>
                  <a:schemeClr val="tx1"/>
                </a:solidFill>
              </a:rPr>
              <a:t>HeLa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260648"/>
            <a:ext cx="8568952" cy="7969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</a:rPr>
              <a:t>Τροποποίηση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PCN-224</a:t>
            </a:r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</a:rPr>
              <a:t> με φολικό οξύ (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FA)</a:t>
            </a:r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907704" y="5486108"/>
            <a:ext cx="432048" cy="5040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4495" y="6219506"/>
            <a:ext cx="53816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Century Gothic" pitchFamily="34" charset="0"/>
              </a:rPr>
              <a:t>βελτίωση αποτελεσματικότητας </a:t>
            </a:r>
            <a:r>
              <a:rPr lang="en-US" sz="2400" dirty="0" smtClean="0">
                <a:latin typeface="Century Gothic" pitchFamily="34" charset="0"/>
              </a:rPr>
              <a:t>PDT</a:t>
            </a:r>
            <a:endParaRPr lang="el-GR" sz="2400" dirty="0">
              <a:latin typeface="Century Gothic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46" y="1231620"/>
            <a:ext cx="711838" cy="11481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5400000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7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135" y="188640"/>
            <a:ext cx="8929588" cy="652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pH-</a:t>
            </a:r>
            <a:r>
              <a:rPr lang="el-G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αποκρινόμενοι Φωτοευαισθητοποιητές</a:t>
            </a:r>
            <a:endParaRPr lang="el-G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8913" y="3408382"/>
            <a:ext cx="2900908" cy="80021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dirty="0" smtClean="0">
                <a:latin typeface="Century Gothic" pitchFamily="34" charset="0"/>
              </a:rPr>
              <a:t>Καρκινικά κύτταρα</a:t>
            </a:r>
            <a:br>
              <a:rPr lang="el-GR" sz="2200" dirty="0" smtClean="0">
                <a:latin typeface="Century Gothic" pitchFamily="34" charset="0"/>
              </a:rPr>
            </a:br>
            <a:r>
              <a:rPr lang="el-GR" sz="2200" dirty="0" smtClean="0">
                <a:latin typeface="Century Gothic" pitchFamily="34" charset="0"/>
              </a:rPr>
              <a:t>   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 =6.5-6.8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l-GR" sz="22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229" y="3408382"/>
            <a:ext cx="252028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Υγιή κύτταρα    </a:t>
            </a:r>
            <a:b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(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 =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7.4)</a:t>
            </a:r>
            <a:endParaRPr lang="el-GR" sz="2200" dirty="0">
              <a:latin typeface="Century Gothic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flipH="1">
            <a:off x="1780333" y="4239379"/>
            <a:ext cx="648072" cy="65142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3" y="5161540"/>
            <a:ext cx="3779912" cy="161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37" y="971816"/>
            <a:ext cx="2775626" cy="23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45" y="1350619"/>
            <a:ext cx="2605961" cy="158149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Down Arrow 18"/>
          <p:cNvSpPr/>
          <p:nvPr/>
        </p:nvSpPr>
        <p:spPr>
          <a:xfrm flipH="1">
            <a:off x="6372200" y="4232468"/>
            <a:ext cx="648072" cy="65142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45" y="5114349"/>
            <a:ext cx="4015845" cy="174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159612" y="5805264"/>
            <a:ext cx="70041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59613" y="5970802"/>
            <a:ext cx="70041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2383" y="538918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</a:t>
            </a:r>
            <a:endParaRPr lang="el-G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4476" y="525332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+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5945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1" y="1196752"/>
            <a:ext cx="8339773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4041" y="224846"/>
            <a:ext cx="8417431" cy="63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itchFamily="34" charset="0"/>
              </a:rPr>
              <a:t>5,10,15,20-tetrakis(N-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itchFamily="34" charset="0"/>
              </a:rPr>
              <a:t>(2-(1H-imidazol-4-yl)ethyl)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itchFamily="34" charset="0"/>
              </a:rPr>
              <a:t>benzamide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itchFamily="34" charset="0"/>
              </a:rPr>
              <a:t>)-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itchFamily="34" charset="0"/>
              </a:rPr>
              <a:t>porphyrin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itchFamily="34" charset="0"/>
              </a:rPr>
              <a:t> </a:t>
            </a:r>
            <a:endParaRPr lang="el-GR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702861"/>
            <a:ext cx="288032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  Όξινο περιβάλλον</a:t>
            </a:r>
            <a:br>
              <a:rPr lang="el-GR" sz="2000" dirty="0" smtClean="0"/>
            </a:br>
            <a:r>
              <a:rPr lang="el-GR" sz="2000" dirty="0" smtClean="0"/>
              <a:t>           (</a:t>
            </a:r>
            <a:r>
              <a:rPr lang="en-US" sz="2000" dirty="0" smtClean="0"/>
              <a:t>pH</a:t>
            </a:r>
            <a:r>
              <a:rPr lang="el-GR" sz="2000" dirty="0" smtClean="0"/>
              <a:t> =5</a:t>
            </a:r>
            <a:r>
              <a:rPr lang="en-US" sz="2000" dirty="0" smtClean="0"/>
              <a:t> 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87518" y="6026026"/>
            <a:ext cx="648072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21195" y="5763261"/>
            <a:ext cx="3502882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>
                <a:sym typeface="Wingdings" pitchFamily="2" charset="2"/>
              </a:rPr>
              <a:t>παραγωγή </a:t>
            </a:r>
            <a:r>
              <a:rPr lang="en-US" sz="2000" dirty="0">
                <a:sym typeface="Wingdings" pitchFamily="2" charset="2"/>
              </a:rPr>
              <a:t>singlet </a:t>
            </a:r>
            <a:r>
              <a:rPr lang="el-GR" sz="2000" dirty="0">
                <a:sym typeface="Wingdings" pitchFamily="2" charset="2"/>
              </a:rPr>
              <a:t>οξυγόνου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51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Box 1023"/>
          <p:cNvSpPr txBox="1"/>
          <p:nvPr/>
        </p:nvSpPr>
        <p:spPr>
          <a:xfrm>
            <a:off x="6156505" y="5091980"/>
            <a:ext cx="2928029" cy="1642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0" y="4630158"/>
            <a:ext cx="5881639" cy="198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1640" y="260648"/>
            <a:ext cx="6768752" cy="6377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Ενζυματική ενεργοποίηση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PS</a:t>
            </a:r>
            <a:endParaRPr lang="el-GR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83" y="3472428"/>
            <a:ext cx="36936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photodynamic molecular beacons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                  </a:t>
            </a:r>
            <a:r>
              <a:rPr lang="en-US" dirty="0" smtClean="0"/>
              <a:t>(</a:t>
            </a:r>
            <a:r>
              <a:rPr lang="en-US" dirty="0"/>
              <a:t>PMB)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6" y="1139652"/>
            <a:ext cx="6984776" cy="179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070142" y="3809251"/>
            <a:ext cx="42985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744960" y="3795594"/>
            <a:ext cx="812470" cy="654883"/>
          </a:xfrm>
          <a:prstGeom prst="bentConnector3">
            <a:avLst>
              <a:gd name="adj1" fmla="val 4598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3"/>
          </p:cNvCxnSpPr>
          <p:nvPr/>
        </p:nvCxnSpPr>
        <p:spPr>
          <a:xfrm flipV="1">
            <a:off x="3756723" y="3298349"/>
            <a:ext cx="715683" cy="49724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57430" y="3112368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disease-</a:t>
            </a:r>
            <a:r>
              <a:rPr lang="en-US" dirty="0" err="1" smtClean="0"/>
              <a:t>spesific</a:t>
            </a:r>
            <a:r>
              <a:rPr lang="en-US" dirty="0" smtClean="0"/>
              <a:t> linker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4716016" y="360819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01034" y="4260826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ntramolecular</a:t>
            </a:r>
            <a:r>
              <a:rPr lang="en-US" dirty="0" smtClean="0"/>
              <a:t> </a:t>
            </a:r>
            <a:r>
              <a:rPr lang="en-US" dirty="0" err="1" smtClean="0"/>
              <a:t>quencer</a:t>
            </a:r>
            <a:r>
              <a:rPr lang="en-US" dirty="0" smtClean="0"/>
              <a:t> (Q)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2429536" y="6401046"/>
            <a:ext cx="26308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CAR-based PMB (PPC)</a:t>
            </a:r>
            <a:endParaRPr lang="el-GR" b="1" i="1" dirty="0"/>
          </a:p>
        </p:txBody>
      </p:sp>
      <p:sp>
        <p:nvSpPr>
          <p:cNvPr id="25" name="Oval 24"/>
          <p:cNvSpPr/>
          <p:nvPr/>
        </p:nvSpPr>
        <p:spPr>
          <a:xfrm>
            <a:off x="6343179" y="5312452"/>
            <a:ext cx="108012" cy="10801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6343736" y="5805264"/>
            <a:ext cx="108012" cy="1080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6343736" y="6306745"/>
            <a:ext cx="108012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6458239" y="512778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Pyropheophorbide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-a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9640" y="6176085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caspase-3 </a:t>
            </a:r>
            <a:r>
              <a:rPr lang="en-US" dirty="0" smtClean="0">
                <a:solidFill>
                  <a:srgbClr val="FF0000"/>
                </a:solidFill>
              </a:rPr>
              <a:t>peptide </a:t>
            </a:r>
            <a:r>
              <a:rPr lang="en-US" dirty="0">
                <a:solidFill>
                  <a:srgbClr val="FF0000"/>
                </a:solidFill>
              </a:rPr>
              <a:t>linker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1191" y="562242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carotenoid quencher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67" y="5301207"/>
            <a:ext cx="3096344" cy="156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0257"/>
            <a:ext cx="8964488" cy="5418940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500" b="1" dirty="0" smtClean="0"/>
              <a:t>    </a:t>
            </a:r>
            <a:endParaRPr lang="el-GR" b="1" u="sng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err="1" smtClean="0">
                <a:solidFill>
                  <a:schemeClr val="tx1"/>
                </a:solidFill>
              </a:rPr>
              <a:t>Majumdar</a:t>
            </a:r>
            <a:r>
              <a:rPr lang="en-US" sz="2200" dirty="0" smtClean="0">
                <a:solidFill>
                  <a:schemeClr val="tx1"/>
                </a:solidFill>
              </a:rPr>
              <a:t>, P., </a:t>
            </a:r>
            <a:r>
              <a:rPr lang="en-US" sz="2200" dirty="0" err="1" smtClean="0">
                <a:solidFill>
                  <a:schemeClr val="tx1"/>
                </a:solidFill>
              </a:rPr>
              <a:t>Nomula</a:t>
            </a:r>
            <a:r>
              <a:rPr lang="en-US" sz="2200" dirty="0" smtClean="0">
                <a:solidFill>
                  <a:schemeClr val="tx1"/>
                </a:solidFill>
              </a:rPr>
              <a:t>, R., &amp; Zhao, J. </a:t>
            </a:r>
            <a:r>
              <a:rPr lang="en-US" sz="2200" dirty="0" err="1" smtClean="0">
                <a:solidFill>
                  <a:schemeClr val="tx1"/>
                </a:solidFill>
              </a:rPr>
              <a:t>Activatable</a:t>
            </a:r>
            <a:r>
              <a:rPr lang="en-US" sz="2200" dirty="0" smtClean="0">
                <a:solidFill>
                  <a:schemeClr val="tx1"/>
                </a:solidFill>
              </a:rPr>
              <a:t> triplet photosensitizers: magic bullets for targeted photodynamic therapy. </a:t>
            </a:r>
            <a:r>
              <a:rPr lang="en-US" sz="2200" i="1" dirty="0" smtClean="0">
                <a:solidFill>
                  <a:schemeClr val="tx1"/>
                </a:solidFill>
              </a:rPr>
              <a:t>Journal of Materials Chemistry C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2014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i="1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(30), 5982. 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tx1"/>
                </a:solidFill>
              </a:rPr>
              <a:t>Robertson, C. A., Evans, D. H., Abrahamse, </a:t>
            </a:r>
            <a:r>
              <a:rPr lang="pt-BR" sz="2200" dirty="0">
                <a:solidFill>
                  <a:schemeClr val="tx1"/>
                </a:solidFill>
              </a:rPr>
              <a:t>H</a:t>
            </a:r>
            <a:r>
              <a:rPr lang="pt-BR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>
                <a:solidFill>
                  <a:schemeClr val="tx1"/>
                </a:solidFill>
              </a:rPr>
              <a:t>Photodynamic </a:t>
            </a:r>
            <a:r>
              <a:rPr lang="en-US" sz="2200" dirty="0" smtClean="0">
                <a:solidFill>
                  <a:schemeClr val="tx1"/>
                </a:solidFill>
              </a:rPr>
              <a:t>therapy(PDT</a:t>
            </a:r>
            <a:r>
              <a:rPr lang="en-US" sz="2200" dirty="0">
                <a:solidFill>
                  <a:schemeClr val="tx1"/>
                </a:solidFill>
              </a:rPr>
              <a:t>): A short review on cellular </a:t>
            </a:r>
            <a:r>
              <a:rPr lang="en-US" sz="2200" dirty="0" smtClean="0">
                <a:solidFill>
                  <a:schemeClr val="tx1"/>
                </a:solidFill>
              </a:rPr>
              <a:t>mechanisms and </a:t>
            </a:r>
            <a:r>
              <a:rPr lang="en-US" sz="2200" dirty="0">
                <a:solidFill>
                  <a:schemeClr val="tx1"/>
                </a:solidFill>
              </a:rPr>
              <a:t>cancer research applications for PDT. </a:t>
            </a:r>
            <a:r>
              <a:rPr lang="en-US" sz="2200" i="1" dirty="0">
                <a:solidFill>
                  <a:schemeClr val="tx1"/>
                </a:solidFill>
              </a:rPr>
              <a:t>Journal of Photochemistry and Photobiology B: </a:t>
            </a:r>
            <a:r>
              <a:rPr lang="en-US" sz="2200" i="1" dirty="0" smtClean="0">
                <a:solidFill>
                  <a:schemeClr val="tx1"/>
                </a:solidFill>
              </a:rPr>
              <a:t>Biology</a:t>
            </a:r>
            <a:r>
              <a:rPr lang="en-US" sz="2200" b="1" dirty="0" smtClean="0">
                <a:solidFill>
                  <a:schemeClr val="tx1"/>
                </a:solidFill>
              </a:rPr>
              <a:t> 2009,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96, 1–8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Calixto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, G. M. F., </a:t>
            </a: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Bernegossi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, J., de </a:t>
            </a: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Freitas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 , L. M., Fontana, C. R., &amp;</a:t>
            </a:r>
            <a:b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Chorilli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sz="2200" dirty="0">
                <a:solidFill>
                  <a:schemeClr val="tx1"/>
                </a:solidFill>
                <a:latin typeface="Century Gothic" pitchFamily="34" charset="0"/>
              </a:rPr>
              <a:t>M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. </a:t>
            </a:r>
            <a:r>
              <a:rPr lang="en-US" sz="2200" dirty="0">
                <a:solidFill>
                  <a:schemeClr val="tx1"/>
                </a:solidFill>
                <a:latin typeface="Century Gothic" pitchFamily="34" charset="0"/>
              </a:rPr>
              <a:t>Nanotechnology-Based Drug Delivery 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Systems for Photodynamic </a:t>
            </a:r>
            <a:r>
              <a:rPr lang="en-US" sz="2200" dirty="0">
                <a:solidFill>
                  <a:schemeClr val="tx1"/>
                </a:solidFill>
                <a:latin typeface="Century Gothic" pitchFamily="34" charset="0"/>
              </a:rPr>
              <a:t>Therapy of Cancer: A Review. </a:t>
            </a:r>
            <a:r>
              <a:rPr lang="en-US" sz="2200" i="1" dirty="0" smtClean="0">
                <a:solidFill>
                  <a:schemeClr val="tx1"/>
                </a:solidFill>
                <a:latin typeface="Century Gothic" pitchFamily="34" charset="0"/>
              </a:rPr>
              <a:t>Molecules </a:t>
            </a:r>
            <a:r>
              <a:rPr lang="en-US" sz="2200" b="1" dirty="0" smtClean="0">
                <a:solidFill>
                  <a:schemeClr val="tx1"/>
                </a:solidFill>
                <a:latin typeface="Century Gothic" pitchFamily="34" charset="0"/>
              </a:rPr>
              <a:t>2016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sz="2200" dirty="0">
                <a:solidFill>
                  <a:schemeClr val="tx1"/>
                </a:solidFill>
                <a:latin typeface="Century Gothic" pitchFamily="34" charset="0"/>
              </a:rPr>
              <a:t>21, 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342</a:t>
            </a:r>
            <a:b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</a:b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/>
                </a:solidFill>
              </a:rPr>
              <a:t>Park</a:t>
            </a:r>
            <a:r>
              <a:rPr lang="en-US" sz="2200" dirty="0">
                <a:solidFill>
                  <a:schemeClr val="tx1"/>
                </a:solidFill>
              </a:rPr>
              <a:t>, J., Jiang, Q., </a:t>
            </a:r>
            <a:r>
              <a:rPr lang="en-US" sz="2200" dirty="0" err="1">
                <a:solidFill>
                  <a:schemeClr val="tx1"/>
                </a:solidFill>
              </a:rPr>
              <a:t>Feng</a:t>
            </a:r>
            <a:r>
              <a:rPr lang="en-US" sz="2200" dirty="0">
                <a:solidFill>
                  <a:schemeClr val="tx1"/>
                </a:solidFill>
              </a:rPr>
              <a:t>, D., Mao, L., &amp; Zhou, H.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Size-Controlled Synthesis </a:t>
            </a:r>
            <a:r>
              <a:rPr lang="en-US" sz="2200" dirty="0">
                <a:solidFill>
                  <a:schemeClr val="tx1"/>
                </a:solidFill>
              </a:rPr>
              <a:t>of </a:t>
            </a:r>
            <a:r>
              <a:rPr lang="en-US" sz="2200" dirty="0" err="1">
                <a:solidFill>
                  <a:schemeClr val="tx1"/>
                </a:solidFill>
              </a:rPr>
              <a:t>Porphyrinic</a:t>
            </a:r>
            <a:r>
              <a:rPr lang="en-US" sz="2200" dirty="0">
                <a:solidFill>
                  <a:schemeClr val="tx1"/>
                </a:solidFill>
              </a:rPr>
              <a:t> Metal</a:t>
            </a:r>
            <a:r>
              <a:rPr lang="en-US" sz="2200" dirty="0" smtClean="0">
                <a:solidFill>
                  <a:schemeClr val="tx1"/>
                </a:solidFill>
              </a:rPr>
              <a:t>–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Organic </a:t>
            </a:r>
            <a:r>
              <a:rPr lang="en-US" sz="2200" dirty="0">
                <a:solidFill>
                  <a:schemeClr val="tx1"/>
                </a:solidFill>
              </a:rPr>
              <a:t>Framework  and Functionalization for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Targeted </a:t>
            </a:r>
            <a:r>
              <a:rPr lang="en-US" sz="2200" dirty="0">
                <a:solidFill>
                  <a:schemeClr val="tx1"/>
                </a:solidFill>
              </a:rPr>
              <a:t>Photodynamic Therapy.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i="1" dirty="0">
                <a:solidFill>
                  <a:schemeClr val="tx1"/>
                </a:solidFill>
              </a:rPr>
              <a:t>Journal of the American Chemical Society </a:t>
            </a:r>
            <a:r>
              <a:rPr lang="en-US" sz="2200" b="1" dirty="0">
                <a:solidFill>
                  <a:schemeClr val="tx1"/>
                </a:solidFill>
              </a:rPr>
              <a:t>2016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(“Just Accepted” manuscript)</a:t>
            </a:r>
          </a:p>
          <a:p>
            <a:pPr>
              <a:buFont typeface="Wingdings" pitchFamily="2" charset="2"/>
              <a:buChar char="v"/>
            </a:pPr>
            <a:endParaRPr lang="en-US" sz="22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u="sng" dirty="0" smtClean="0"/>
          </a:p>
          <a:p>
            <a:endParaRPr lang="el-GR" b="1" u="sng" dirty="0"/>
          </a:p>
          <a:p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23528" y="176040"/>
            <a:ext cx="44644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References:</a:t>
            </a:r>
            <a:endParaRPr lang="en-U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τέλεσμα εικόνας για medicine and chemistry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" y="-39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7" y="2132856"/>
            <a:ext cx="7979833" cy="1656184"/>
          </a:xfr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l-GR" b="1" spc="100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Ευχαριστώ για την προσοχή σας..</a:t>
            </a:r>
            <a:endParaRPr lang="el-GR" b="1" spc="100" dirty="0">
              <a:ln w="180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1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41" y="1250606"/>
            <a:ext cx="8748464" cy="5607394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1900      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l-GR" dirty="0">
                <a:solidFill>
                  <a:schemeClr val="tx1"/>
                </a:solidFill>
              </a:rPr>
              <a:t>χρήση </a:t>
            </a:r>
            <a:r>
              <a:rPr lang="en-US" dirty="0">
                <a:solidFill>
                  <a:schemeClr val="tx1"/>
                </a:solidFill>
              </a:rPr>
              <a:t>eosin </a:t>
            </a:r>
            <a:r>
              <a:rPr lang="el-GR" dirty="0">
                <a:solidFill>
                  <a:schemeClr val="tx1"/>
                </a:solidFill>
              </a:rPr>
              <a:t>παρουσία φωτός ως </a:t>
            </a: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i="1" dirty="0" smtClean="0">
                <a:solidFill>
                  <a:schemeClr val="tx1"/>
                </a:solidFill>
              </a:rPr>
              <a:t>(</a:t>
            </a:r>
            <a:r>
              <a:rPr lang="en-US" i="1" dirty="0" err="1" smtClean="0">
                <a:solidFill>
                  <a:schemeClr val="tx1"/>
                </a:solidFill>
              </a:rPr>
              <a:t>Tappeiner</a:t>
            </a:r>
            <a:r>
              <a:rPr lang="el-GR" i="1" dirty="0" smtClean="0">
                <a:solidFill>
                  <a:schemeClr val="tx1"/>
                </a:solidFill>
              </a:rPr>
              <a:t>)        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l-GR" i="1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θεραπεία καρκίνου δέρματος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                               </a:t>
            </a:r>
            <a:r>
              <a:rPr lang="en-US" dirty="0" smtClean="0">
                <a:solidFill>
                  <a:schemeClr val="tx1"/>
                </a:solidFill>
              </a:rPr>
              <a:t>      </a:t>
            </a:r>
            <a:endParaRPr lang="el-GR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1913 </a:t>
            </a:r>
            <a:r>
              <a:rPr lang="el-GR" dirty="0" smtClean="0">
                <a:solidFill>
                  <a:schemeClr val="tx1"/>
                </a:solidFill>
              </a:rPr>
              <a:t>         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  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δοκίμασε 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την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hematoporphyrin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για</a:t>
            </a:r>
            <a:br>
              <a:rPr lang="el-GR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l-GR" i="1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Mayer-Betz</a:t>
            </a:r>
            <a:r>
              <a:rPr lang="en-US" i="1" dirty="0" smtClean="0">
                <a:solidFill>
                  <a:schemeClr val="tx1"/>
                </a:solidFill>
              </a:rPr>
              <a:t>)</a:t>
            </a:r>
            <a:r>
              <a:rPr lang="el-GR" i="1" dirty="0" smtClean="0">
                <a:solidFill>
                  <a:schemeClr val="tx1"/>
                </a:solidFill>
              </a:rPr>
              <a:t>        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PDT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  στο δέρμα του </a:t>
            </a:r>
            <a:br>
              <a:rPr lang="el-GR" dirty="0" smtClean="0">
                <a:solidFill>
                  <a:schemeClr val="tx1"/>
                </a:solidFill>
                <a:sym typeface="Wingdings" pitchFamily="2" charset="2"/>
              </a:rPr>
            </a:br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 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1950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               </a:t>
            </a:r>
            <a:r>
              <a:rPr lang="en-US" dirty="0" err="1" smtClean="0">
                <a:solidFill>
                  <a:schemeClr val="tx1"/>
                </a:solidFill>
              </a:rPr>
              <a:t>hematoporphyrin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(HP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l-GR" dirty="0" smtClean="0">
                <a:solidFill>
                  <a:schemeClr val="tx1"/>
                </a:solidFill>
              </a:rPr>
              <a:t> &amp;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παράγωγά της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i="1" dirty="0" err="1">
                <a:solidFill>
                  <a:schemeClr val="tx1"/>
                </a:solidFill>
              </a:rPr>
              <a:t>Figge</a:t>
            </a:r>
            <a:r>
              <a:rPr lang="en-US" i="1" dirty="0">
                <a:solidFill>
                  <a:schemeClr val="tx1"/>
                </a:solidFill>
              </a:rPr>
              <a:t> et al) </a:t>
            </a:r>
            <a:r>
              <a:rPr lang="el-GR" i="1" dirty="0" smtClean="0">
                <a:solidFill>
                  <a:schemeClr val="tx1"/>
                </a:solidFill>
              </a:rPr>
              <a:t>        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ικανά για στόχευση όγκων </a:t>
            </a:r>
            <a:br>
              <a:rPr lang="el-GR" dirty="0" smtClean="0">
                <a:solidFill>
                  <a:schemeClr val="tx1"/>
                </a:solidFill>
                <a:sym typeface="Wingdings" pitchFamily="2" charset="2"/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</a:rPr>
              <a:t>   </a:t>
            </a:r>
            <a:r>
              <a:rPr lang="el-G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1966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PDT </a:t>
            </a:r>
            <a:r>
              <a:rPr lang="el-GR" dirty="0" smtClean="0">
                <a:solidFill>
                  <a:schemeClr val="tx1"/>
                </a:solidFill>
              </a:rPr>
              <a:t>ως θεραπεία για καρκίνο στο στήθος 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1987-1995</a:t>
            </a:r>
            <a:r>
              <a:rPr lang="el-GR" dirty="0" smtClean="0">
                <a:solidFill>
                  <a:schemeClr val="tx1"/>
                </a:solidFill>
              </a:rPr>
              <a:t>   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1</a:t>
            </a:r>
            <a:r>
              <a:rPr lang="el-GR" baseline="30000" dirty="0">
                <a:solidFill>
                  <a:schemeClr val="tx1"/>
                </a:solidFill>
                <a:sym typeface="Wingdings" pitchFamily="2" charset="2"/>
              </a:rPr>
              <a:t>ης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 γενιάς  φωτοευαισθητοποιητές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αποδεκτοί</a:t>
            </a:r>
            <a:br>
              <a:rPr lang="el-GR" dirty="0" smtClean="0">
                <a:solidFill>
                  <a:schemeClr val="tx1"/>
                </a:solidFill>
                <a:sym typeface="Wingdings" pitchFamily="2" charset="2"/>
              </a:rPr>
            </a:br>
            <a:endParaRPr lang="el-GR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1995-σήμερα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l-GR" baseline="30000" dirty="0">
                <a:solidFill>
                  <a:schemeClr val="tx1"/>
                </a:solidFill>
                <a:sym typeface="Wingdings" pitchFamily="2" charset="2"/>
              </a:rPr>
              <a:t>ης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και 3</a:t>
            </a:r>
            <a:r>
              <a:rPr lang="el-GR" baseline="30000" dirty="0" smtClean="0">
                <a:solidFill>
                  <a:schemeClr val="tx1"/>
                </a:solidFill>
                <a:sym typeface="Wingdings" pitchFamily="2" charset="2"/>
              </a:rPr>
              <a:t>ης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γενιάς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φωτοευαισθητοποιητές</a:t>
            </a:r>
            <a:br>
              <a:rPr lang="el-GR" dirty="0" smtClean="0">
                <a:solidFill>
                  <a:schemeClr val="tx1"/>
                </a:solidFill>
                <a:sym typeface="Wingdings" pitchFamily="2" charset="2"/>
              </a:rPr>
            </a:br>
            <a:endParaRPr lang="el-GR" dirty="0">
              <a:solidFill>
                <a:schemeClr val="tx1"/>
              </a:solidFill>
            </a:endParaRPr>
          </a:p>
          <a:p>
            <a:endParaRPr lang="el-GR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endParaRPr lang="el-GR" sz="22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218152"/>
            <a:ext cx="712879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500" b="1" dirty="0" smtClean="0">
                <a:solidFill>
                  <a:schemeClr val="bg1">
                    <a:lumMod val="50000"/>
                  </a:schemeClr>
                </a:solidFill>
              </a:rPr>
              <a:t>Ιστορική αναδρομή...</a:t>
            </a:r>
            <a:endParaRPr lang="el-GR" sz="45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332656"/>
            <a:ext cx="7488832" cy="864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sz="4400" b="1" dirty="0" smtClean="0">
                <a:solidFill>
                  <a:schemeClr val="bg1">
                    <a:lumMod val="50000"/>
                  </a:schemeClr>
                </a:solidFill>
              </a:rPr>
              <a:t>Φωτοδυναμική Θεραπεία</a:t>
            </a:r>
            <a:endParaRPr lang="el-GR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15" y="1484784"/>
            <a:ext cx="8327029" cy="252028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(+)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ελάχιστα επεμβατική τεχνική </a:t>
            </a:r>
            <a:br>
              <a:rPr lang="el-GR" sz="1800" dirty="0" smtClean="0">
                <a:solidFill>
                  <a:schemeClr val="tx1"/>
                </a:solidFill>
              </a:rPr>
            </a:br>
            <a:endParaRPr lang="el-GR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(+)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παρενέργειες για μικρό χρονικό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 </a:t>
            </a:r>
            <a:r>
              <a:rPr lang="el-GR" sz="1800" dirty="0" smtClean="0">
                <a:solidFill>
                  <a:schemeClr val="tx1"/>
                </a:solidFill>
              </a:rPr>
              <a:t>διάστημα </a:t>
            </a:r>
            <a:br>
              <a:rPr lang="el-GR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(+) </a:t>
            </a:r>
            <a:r>
              <a:rPr lang="el-GR" sz="1800" dirty="0" smtClean="0">
                <a:solidFill>
                  <a:schemeClr val="tx1"/>
                </a:solidFill>
              </a:rPr>
              <a:t>μικρή ουλή ή καθόλου μετά την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 </a:t>
            </a:r>
            <a:r>
              <a:rPr lang="el-GR" sz="1800" dirty="0" smtClean="0">
                <a:solidFill>
                  <a:schemeClr val="tx1"/>
                </a:solidFill>
              </a:rPr>
              <a:t>επούλωση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(+) </a:t>
            </a:r>
            <a:r>
              <a:rPr lang="el-GR" sz="1800" dirty="0">
                <a:solidFill>
                  <a:schemeClr val="tx1"/>
                </a:solidFill>
              </a:rPr>
              <a:t>αυξημένη εκλεκτικότητα </a:t>
            </a:r>
            <a:endParaRPr lang="el-GR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(+) </a:t>
            </a:r>
            <a:r>
              <a:rPr lang="el-GR" sz="1800" dirty="0" smtClean="0">
                <a:solidFill>
                  <a:schemeClr val="tx1"/>
                </a:solidFill>
              </a:rPr>
              <a:t>επανάληψη αρκετές φορές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 </a:t>
            </a:r>
            <a:r>
              <a:rPr lang="el-GR" sz="1800" dirty="0" smtClean="0">
                <a:solidFill>
                  <a:schemeClr val="tx1"/>
                </a:solidFill>
              </a:rPr>
              <a:t>στην ίδια περιοχή</a:t>
            </a:r>
            <a:br>
              <a:rPr lang="el-GR" sz="1800" dirty="0" smtClean="0">
                <a:solidFill>
                  <a:schemeClr val="tx1"/>
                </a:solidFill>
              </a:rPr>
            </a:br>
            <a:endParaRPr lang="el-GR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(+) </a:t>
            </a:r>
            <a:r>
              <a:rPr lang="el-GR" sz="1800" dirty="0" smtClean="0">
                <a:solidFill>
                  <a:schemeClr val="tx1"/>
                </a:solidFill>
              </a:rPr>
              <a:t>μικρότερο κόστος</a:t>
            </a:r>
            <a:br>
              <a:rPr lang="el-GR" sz="1800" dirty="0" smtClean="0">
                <a:solidFill>
                  <a:schemeClr val="tx1"/>
                </a:solidFill>
              </a:rPr>
            </a:br>
            <a:r>
              <a:rPr lang="el-GR" sz="1800" dirty="0" smtClean="0">
                <a:solidFill>
                  <a:schemeClr val="tx1"/>
                </a:solidFill>
              </a:rPr>
              <a:t>         </a:t>
            </a: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4" y="4860918"/>
            <a:ext cx="1039269" cy="173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03821"/>
            <a:ext cx="1474765" cy="259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832"/>
            <a:ext cx="1285875" cy="217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18" y="4218716"/>
            <a:ext cx="1171575" cy="262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31119"/>
            <a:ext cx="1944216" cy="21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5" y="4279500"/>
            <a:ext cx="8774335" cy="264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1837229" y="5256170"/>
            <a:ext cx="737382" cy="463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4139952" y="5229200"/>
            <a:ext cx="792088" cy="463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6500793" y="5222844"/>
            <a:ext cx="807511" cy="507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28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3659" y="379022"/>
            <a:ext cx="8964488" cy="710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800" b="1" dirty="0" smtClean="0">
                <a:solidFill>
                  <a:schemeClr val="bg1">
                    <a:lumMod val="50000"/>
                  </a:schemeClr>
                </a:solidFill>
              </a:rPr>
              <a:t>Μηχανισμός «κυτταρικού θανάτου»</a:t>
            </a:r>
            <a:endParaRPr lang="el-GR" sz="3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0" y="1412776"/>
            <a:ext cx="939552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25" y="5229200"/>
            <a:ext cx="10763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7" y="1574736"/>
            <a:ext cx="313020" cy="440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99" y="1639849"/>
            <a:ext cx="15525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42" y="2850082"/>
            <a:ext cx="199794" cy="313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97" y="4936421"/>
            <a:ext cx="1619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49" y="2192857"/>
            <a:ext cx="1162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18" y="3468965"/>
            <a:ext cx="281528" cy="251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13" y="5457724"/>
            <a:ext cx="1704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87" y="2534051"/>
            <a:ext cx="1850360" cy="147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01" y="3920294"/>
            <a:ext cx="1798686" cy="122921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30" y="1615031"/>
            <a:ext cx="1536527" cy="11780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9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781119" cy="4525963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Ενεργοποίηση μονοπατιών μεταγωγής σήματος</a:t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Έντονη αντίδραση στρες </a:t>
            </a:r>
            <a:r>
              <a:rPr lang="el-GR" sz="2200" dirty="0" smtClean="0">
                <a:solidFill>
                  <a:schemeClr val="tx1"/>
                </a:solidFill>
                <a:sym typeface="Wingdings" pitchFamily="2" charset="2"/>
              </a:rPr>
              <a:t> απόπτωση ή επιβίωση κυττάρων</a:t>
            </a:r>
            <a:endParaRPr lang="el-GR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66" y="3116747"/>
            <a:ext cx="6192688" cy="374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19672" y="332656"/>
            <a:ext cx="5682477" cy="710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800" b="1" dirty="0" smtClean="0">
                <a:solidFill>
                  <a:schemeClr val="bg1">
                    <a:lumMod val="50000"/>
                  </a:schemeClr>
                </a:solidFill>
              </a:rPr>
              <a:t>Κυτταρικός θάνατος</a:t>
            </a:r>
            <a:endParaRPr lang="el-GR" sz="3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42" y="1340768"/>
            <a:ext cx="8648705" cy="49920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l-GR" dirty="0" smtClean="0">
                <a:solidFill>
                  <a:schemeClr val="tx1"/>
                </a:solidFill>
              </a:rPr>
              <a:t>απορ/ση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ακτινοβολίας  </a:t>
            </a: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l-GR" sz="22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sz="2200" dirty="0">
                <a:solidFill>
                  <a:schemeClr val="tx1"/>
                </a:solidFill>
                <a:sym typeface="Wingdings" pitchFamily="2" charset="2"/>
              </a:rPr>
              <a:t>μεγάλο βάθος </a:t>
            </a:r>
            <a:r>
              <a:rPr lang="el-GR" sz="2200" dirty="0" smtClean="0">
                <a:solidFill>
                  <a:schemeClr val="tx1"/>
                </a:solidFill>
                <a:sym typeface="Wingdings" pitchFamily="2" charset="2"/>
              </a:rPr>
              <a:t>διείσδυσης</a:t>
            </a: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    (600-900</a:t>
            </a:r>
            <a:r>
              <a:rPr lang="en-US" dirty="0" smtClean="0">
                <a:solidFill>
                  <a:schemeClr val="tx1"/>
                </a:solidFill>
              </a:rPr>
              <a:t>nm) </a:t>
            </a:r>
            <a:r>
              <a:rPr lang="el-GR" dirty="0" smtClean="0">
                <a:solidFill>
                  <a:schemeClr val="tx1"/>
                </a:solidFill>
              </a:rPr>
              <a:t>                    </a:t>
            </a:r>
            <a:r>
              <a:rPr lang="el-GR" sz="2200" dirty="0" smtClean="0">
                <a:solidFill>
                  <a:schemeClr val="tx1"/>
                </a:solidFill>
              </a:rPr>
              <a:t>σε βιολογικούς ιστούς</a:t>
            </a: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l-GR" dirty="0">
                <a:solidFill>
                  <a:schemeClr val="tx1"/>
                </a:solidFill>
              </a:rPr>
              <a:t>υ</a:t>
            </a:r>
            <a:r>
              <a:rPr lang="el-GR" dirty="0" smtClean="0">
                <a:solidFill>
                  <a:schemeClr val="tx1"/>
                </a:solidFill>
              </a:rPr>
              <a:t>ψηλή κβαντική απόδοση παραγωγής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l-GR" dirty="0" smtClean="0">
                <a:solidFill>
                  <a:schemeClr val="tx1"/>
                </a:solidFill>
              </a:rPr>
              <a:t> &amp; ελάχιστη σκοτεινή τοξικότητα</a:t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l-GR" dirty="0" smtClean="0">
                <a:solidFill>
                  <a:schemeClr val="tx1"/>
                </a:solidFill>
              </a:rPr>
              <a:t>επιλεκτική πρόσληψη </a:t>
            </a:r>
            <a:r>
              <a:rPr lang="el-GR" dirty="0">
                <a:solidFill>
                  <a:schemeClr val="tx1"/>
                </a:solidFill>
              </a:rPr>
              <a:t>(</a:t>
            </a:r>
            <a:r>
              <a:rPr lang="el-GR" dirty="0" smtClean="0">
                <a:solidFill>
                  <a:schemeClr val="tx1"/>
                </a:solidFill>
              </a:rPr>
              <a:t>μη υγιείς ιστούς)</a:t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el-GR" dirty="0" smtClean="0">
                <a:solidFill>
                  <a:schemeClr val="tx1"/>
                </a:solidFill>
              </a:rPr>
              <a:t>ιαλυτό στο αίμα &amp; διαπερατό στη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λιπιδική μεμβράνη</a:t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l-GR" dirty="0" smtClean="0">
                <a:solidFill>
                  <a:schemeClr val="tx1"/>
                </a:solidFill>
              </a:rPr>
              <a:t>Γρήγορη απέκκριση από το σώμα</a:t>
            </a:r>
          </a:p>
          <a:p>
            <a:pPr marL="0" indent="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romanLcPeriod"/>
            </a:pPr>
            <a:endParaRPr lang="el-GR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romanLcPeriod"/>
            </a:pP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2" y="195507"/>
            <a:ext cx="88646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37826"/>
            <a:ext cx="2857500" cy="1905000"/>
          </a:xfrm>
          <a:prstGeom prst="roundRect">
            <a:avLst>
              <a:gd name="adj" fmla="val 1604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7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10116616" cy="6858000"/>
          </a:xfrm>
        </p:spPr>
        <p:txBody>
          <a:bodyPr>
            <a:normAutofit/>
          </a:bodyPr>
          <a:lstStyle/>
          <a:p>
            <a:r>
              <a:rPr lang="el-G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1987-1995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l-GR" u="sng" dirty="0" smtClean="0">
                <a:solidFill>
                  <a:schemeClr val="tx1"/>
                </a:solidFill>
                <a:sym typeface="Wingdings" pitchFamily="2" charset="2"/>
              </a:rPr>
              <a:t>1</a:t>
            </a:r>
            <a:r>
              <a:rPr lang="el-GR" u="sng" baseline="30000" dirty="0" smtClean="0">
                <a:solidFill>
                  <a:schemeClr val="tx1"/>
                </a:solidFill>
                <a:sym typeface="Wingdings" pitchFamily="2" charset="2"/>
              </a:rPr>
              <a:t>ης</a:t>
            </a:r>
            <a:r>
              <a:rPr lang="el-GR" u="sng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u="sng" dirty="0">
                <a:solidFill>
                  <a:schemeClr val="tx1"/>
                </a:solidFill>
                <a:sym typeface="Wingdings" pitchFamily="2" charset="2"/>
              </a:rPr>
              <a:t>γενιάς </a:t>
            </a:r>
            <a:r>
              <a:rPr lang="el-GR" u="sng" dirty="0" smtClean="0">
                <a:solidFill>
                  <a:schemeClr val="tx1"/>
                </a:solidFill>
                <a:sym typeface="Wingdings" pitchFamily="2" charset="2"/>
              </a:rPr>
              <a:t> φωτοευαισθητοποιητές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 αποδεκτοί </a:t>
            </a:r>
            <a:br>
              <a:rPr lang="el-GR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                     </a:t>
            </a:r>
            <a:br>
              <a:rPr lang="en-US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     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l-GR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l-GR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l-GR" dirty="0" smtClean="0">
                <a:solidFill>
                  <a:schemeClr val="tx1"/>
                </a:solidFill>
                <a:sym typeface="Wingdings" pitchFamily="2" charset="2"/>
              </a:rPr>
            </a:br>
            <a:endParaRPr lang="el-GR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l-G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1995-σήμερα 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l-GR" u="sng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l-GR" u="sng" baseline="30000" dirty="0" smtClean="0">
                <a:solidFill>
                  <a:schemeClr val="tx1"/>
                </a:solidFill>
                <a:sym typeface="Wingdings" pitchFamily="2" charset="2"/>
              </a:rPr>
              <a:t>ης</a:t>
            </a:r>
            <a:r>
              <a:rPr lang="el-GR" u="sng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u="sng" dirty="0">
                <a:solidFill>
                  <a:schemeClr val="tx1"/>
                </a:solidFill>
                <a:sym typeface="Wingdings" pitchFamily="2" charset="2"/>
              </a:rPr>
              <a:t>γενιάς  φωτοευαισθητοποιητές</a:t>
            </a:r>
            <a:endParaRPr lang="el-G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                      </a:t>
            </a:r>
            <a:endParaRPr lang="el-GR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l-GR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                          </a:t>
            </a:r>
            <a:r>
              <a:rPr lang="el-GR" u="sng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l-GR" u="sng" baseline="30000" dirty="0" smtClean="0">
                <a:solidFill>
                  <a:schemeClr val="tx1"/>
                </a:solidFill>
                <a:sym typeface="Wingdings" pitchFamily="2" charset="2"/>
              </a:rPr>
              <a:t>ης</a:t>
            </a:r>
            <a:r>
              <a:rPr lang="el-GR" u="sng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u="sng" dirty="0">
                <a:solidFill>
                  <a:schemeClr val="tx1"/>
                </a:solidFill>
                <a:sym typeface="Wingdings" pitchFamily="2" charset="2"/>
              </a:rPr>
              <a:t>γενιάς  φωτοευαισθητοποιητές</a:t>
            </a:r>
            <a:endParaRPr lang="el-G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316053" y="1013555"/>
            <a:ext cx="165618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Photofrin</a:t>
            </a:r>
            <a:endParaRPr lang="el-GR" sz="2400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3025209" y="826131"/>
            <a:ext cx="1229985" cy="3748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83768" y="1772816"/>
            <a:ext cx="5629763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Century Gothic" pitchFamily="34" charset="0"/>
                <a:sym typeface="Wingdings" pitchFamily="2" charset="2"/>
              </a:rPr>
              <a:t>(-)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  <a:sym typeface="Wingdings" pitchFamily="2" charset="2"/>
              </a:rPr>
              <a:t> </a:t>
            </a:r>
            <a:r>
              <a:rPr lang="el-GR" sz="2200" dirty="0" smtClean="0">
                <a:solidFill>
                  <a:schemeClr val="tx1"/>
                </a:solidFill>
                <a:latin typeface="Century Gothic" pitchFamily="34" charset="0"/>
                <a:sym typeface="Wingdings" pitchFamily="2" charset="2"/>
              </a:rPr>
              <a:t>χαμηλή απορ/ση στα 600-900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  <a:sym typeface="Wingdings" pitchFamily="2" charset="2"/>
              </a:rPr>
              <a:t>nm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(-)</a:t>
            </a:r>
            <a:r>
              <a:rPr lang="el-GR" sz="2200" dirty="0" smtClean="0">
                <a:solidFill>
                  <a:schemeClr val="tx1"/>
                </a:solidFill>
                <a:latin typeface="Century Gothic" pitchFamily="34" charset="0"/>
                <a:sym typeface="Wingdings" pitchFamily="2" charset="2"/>
              </a:rPr>
              <a:t> μειωμένη ικανότητα στόχευσης 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(-) </a:t>
            </a:r>
            <a:r>
              <a:rPr lang="el-GR" sz="2200" dirty="0" smtClean="0">
                <a:solidFill>
                  <a:schemeClr val="tx1"/>
                </a:solidFill>
                <a:latin typeface="Century Gothic" pitchFamily="34" charset="0"/>
                <a:sym typeface="Wingdings" pitchFamily="2" charset="2"/>
              </a:rPr>
              <a:t>αργή απέκκριση από το σώμα</a:t>
            </a:r>
            <a:endParaRPr lang="el-GR" sz="2200" dirty="0">
              <a:latin typeface="Century Gothic" pitchFamily="34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3248796" y="3498629"/>
            <a:ext cx="677980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36903" y="3714653"/>
            <a:ext cx="443854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enzoporphyrin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 (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Visudyne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b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chlorin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           (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Temoporfin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b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porphycene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          (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ATMPn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el-GR" sz="2400" dirty="0"/>
          </a:p>
        </p:txBody>
      </p:sp>
      <p:cxnSp>
        <p:nvCxnSpPr>
          <p:cNvPr id="14" name="Elbow Connector 13"/>
          <p:cNvCxnSpPr/>
          <p:nvPr/>
        </p:nvCxnSpPr>
        <p:spPr>
          <a:xfrm>
            <a:off x="2797354" y="5668245"/>
            <a:ext cx="455710" cy="4320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98576" y="6066166"/>
            <a:ext cx="57152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Targeted Photodynamic Therapy (TPDT)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594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49" y="1844824"/>
            <a:ext cx="3107350" cy="235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47311"/>
            <a:ext cx="6089087" cy="23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59796"/>
            <a:ext cx="5739395" cy="34510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</a:rPr>
              <a:t>δ</a:t>
            </a:r>
            <a:r>
              <a:rPr lang="el-GR" sz="2000" dirty="0" smtClean="0">
                <a:solidFill>
                  <a:schemeClr val="tx1"/>
                </a:solidFill>
              </a:rPr>
              <a:t>ιανομή λιγότερο υδατοδιαλυτών </a:t>
            </a:r>
            <a:r>
              <a:rPr lang="en-US" sz="2000" dirty="0" smtClean="0">
                <a:solidFill>
                  <a:schemeClr val="tx1"/>
                </a:solidFill>
              </a:rPr>
              <a:t>PS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</a:rPr>
              <a:t> παράδοση </a:t>
            </a:r>
            <a:r>
              <a:rPr lang="el-GR" sz="2000" dirty="0" smtClean="0">
                <a:solidFill>
                  <a:schemeClr val="tx1"/>
                </a:solidFill>
              </a:rPr>
              <a:t>σε ενδοκυτταρικές </a:t>
            </a:r>
            <a:r>
              <a:rPr lang="el-GR" sz="2000" dirty="0">
                <a:solidFill>
                  <a:schemeClr val="tx1"/>
                </a:solidFill>
              </a:rPr>
              <a:t>θέσεις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l-GR" sz="2000" dirty="0" smtClean="0">
                <a:solidFill>
                  <a:schemeClr val="tx1"/>
                </a:solidFill>
              </a:rPr>
              <a:t>δράσης μεγάλων </a:t>
            </a:r>
            <a:r>
              <a:rPr lang="el-GR" sz="2000" dirty="0">
                <a:solidFill>
                  <a:schemeClr val="tx1"/>
                </a:solidFill>
              </a:rPr>
              <a:t>μακρομοριακών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PS</a:t>
            </a:r>
            <a:br>
              <a:rPr lang="el-GR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χορήγηση δυο φαρμάκων  ταυτόχρονα</a:t>
            </a:r>
            <a:br>
              <a:rPr lang="el-GR" sz="2000" dirty="0" smtClean="0">
                <a:solidFill>
                  <a:schemeClr val="tx1"/>
                </a:solidFill>
              </a:rPr>
            </a:br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ξεπερνούν επιθηλιακά </a:t>
            </a:r>
            <a:r>
              <a:rPr lang="el-GR" sz="2000" dirty="0">
                <a:solidFill>
                  <a:schemeClr val="tx1"/>
                </a:solidFill>
              </a:rPr>
              <a:t>και ενδοθηλιακά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εμπόδια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1256" y="188640"/>
            <a:ext cx="8568952" cy="7969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nanotechnology-based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drug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delivery systems</a:t>
            </a:r>
            <a:endParaRPr lang="el-G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4349" y="5168133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PNPs</a:t>
            </a:r>
            <a:endParaRPr lang="el-G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209" y="521063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SLNs</a:t>
            </a:r>
            <a:endParaRPr lang="el-G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257429" y="519763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NLCs</a:t>
            </a:r>
            <a:endParaRPr lang="el-G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09682" y="5210630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AuNPs</a:t>
            </a:r>
            <a:endParaRPr lang="el-G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89916" y="6550223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hydrogels</a:t>
            </a:r>
            <a:endParaRPr lang="el-GR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7953" y="6544948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liposomes</a:t>
            </a:r>
            <a:endParaRPr lang="el-GR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2669" y="6551867"/>
            <a:ext cx="11079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dendrimers</a:t>
            </a:r>
            <a:endParaRPr lang="el-G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8246" y="6535616"/>
            <a:ext cx="11705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cyclodextrin</a:t>
            </a:r>
            <a:endParaRPr lang="el-GR" sz="1400" dirty="0"/>
          </a:p>
        </p:txBody>
      </p:sp>
      <p:sp>
        <p:nvSpPr>
          <p:cNvPr id="6" name="Rectangle 5"/>
          <p:cNvSpPr/>
          <p:nvPr/>
        </p:nvSpPr>
        <p:spPr>
          <a:xfrm>
            <a:off x="7983100" y="3792938"/>
            <a:ext cx="1002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hexagonal</a:t>
            </a:r>
            <a:endParaRPr lang="el-GR" sz="1400" dirty="0"/>
          </a:p>
        </p:txBody>
      </p:sp>
      <p:sp>
        <p:nvSpPr>
          <p:cNvPr id="15" name="Rectangle 14"/>
          <p:cNvSpPr/>
          <p:nvPr/>
        </p:nvSpPr>
        <p:spPr>
          <a:xfrm>
            <a:off x="6576957" y="3019982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lamellar</a:t>
            </a:r>
            <a:endParaRPr lang="el-GR" sz="1400" dirty="0"/>
          </a:p>
        </p:txBody>
      </p:sp>
      <p:sp>
        <p:nvSpPr>
          <p:cNvPr id="16" name="Rectangle 15"/>
          <p:cNvSpPr/>
          <p:nvPr/>
        </p:nvSpPr>
        <p:spPr>
          <a:xfrm>
            <a:off x="7464232" y="1321604"/>
            <a:ext cx="169629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cubic </a:t>
            </a:r>
            <a:r>
              <a:rPr lang="en-US" sz="1400" dirty="0" err="1" smtClean="0"/>
              <a:t>mesophases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liquid </a:t>
            </a:r>
            <a:r>
              <a:rPr lang="en-US" sz="1400" dirty="0" err="1"/>
              <a:t>crystallines</a:t>
            </a:r>
            <a:r>
              <a:rPr lang="en-US" sz="1400" dirty="0"/>
              <a:t> 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8612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24" y="171034"/>
            <a:ext cx="9145016" cy="4914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Σημαντικό είναι επίσης: </a:t>
            </a: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αύξηση </a:t>
            </a:r>
            <a:r>
              <a:rPr lang="el-GR" dirty="0">
                <a:solidFill>
                  <a:schemeClr val="tx1"/>
                </a:solidFill>
              </a:rPr>
              <a:t>ικανότητας στόχευσης </a:t>
            </a: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-διανομή </a:t>
            </a:r>
            <a:r>
              <a:rPr lang="el-GR" u="sng" dirty="0" smtClean="0">
                <a:solidFill>
                  <a:schemeClr val="tx1"/>
                </a:solidFill>
              </a:rPr>
              <a:t>μόνο</a:t>
            </a:r>
            <a:r>
              <a:rPr lang="el-GR" dirty="0" smtClean="0">
                <a:solidFill>
                  <a:schemeClr val="tx1"/>
                </a:solidFill>
              </a:rPr>
              <a:t> σε κύτταρα στόχους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ι</a:t>
            </a:r>
            <a:r>
              <a:rPr lang="el-GR" dirty="0" smtClean="0">
                <a:solidFill>
                  <a:schemeClr val="tx1"/>
                </a:solidFill>
              </a:rPr>
              <a:t>κανότητα απεικόνισης    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αύξηση </a:t>
            </a:r>
            <a:r>
              <a:rPr lang="el-GR" dirty="0">
                <a:solidFill>
                  <a:schemeClr val="tx1"/>
                </a:solidFill>
              </a:rPr>
              <a:t>υδατοδιαλυτότητας </a:t>
            </a:r>
            <a:endParaRPr lang="el-GR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9463" y="1844823"/>
            <a:ext cx="3047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1"/>
                </a:solidFill>
                <a:latin typeface="Century Gothic" pitchFamily="34" charset="0"/>
                <a:sym typeface="Wingdings" pitchFamily="2" charset="2"/>
              </a:rPr>
              <a:t>  μη  τοξικός σε </a:t>
            </a:r>
            <a:br>
              <a:rPr lang="el-GR" sz="2400" dirty="0" smtClean="0">
                <a:solidFill>
                  <a:schemeClr val="tx1"/>
                </a:solidFill>
                <a:latin typeface="Century Gothic" pitchFamily="34" charset="0"/>
                <a:sym typeface="Wingdings" pitchFamily="2" charset="2"/>
              </a:rPr>
            </a:br>
            <a:r>
              <a:rPr lang="el-GR" sz="2400" dirty="0" smtClean="0">
                <a:solidFill>
                  <a:schemeClr val="tx1"/>
                </a:solidFill>
                <a:latin typeface="Century Gothic" pitchFamily="34" charset="0"/>
                <a:sym typeface="Wingdings" pitchFamily="2" charset="2"/>
              </a:rPr>
              <a:t>      υγιείς ιστούς                  </a:t>
            </a:r>
            <a:endParaRPr lang="el-GR" sz="24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4961" y="391003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  <a:cs typeface="Calibri" pitchFamily="34" charset="0"/>
                <a:sym typeface="Wingdings" pitchFamily="2" charset="2"/>
              </a:rPr>
              <a:t> MRI</a:t>
            </a:r>
            <a:endParaRPr lang="el-GR" sz="2400" dirty="0"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2592" y="3079040"/>
            <a:ext cx="4239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 Gothic" pitchFamily="34" charset="0"/>
                <a:cs typeface="Calibri" pitchFamily="34" charset="0"/>
                <a:sym typeface="Wingdings" pitchFamily="2" charset="2"/>
              </a:rPr>
              <a:t>  φθορίζουσες ομάδες</a:t>
            </a:r>
            <a:br>
              <a:rPr lang="el-GR" sz="2400" dirty="0" smtClean="0">
                <a:latin typeface="Century Gothic" pitchFamily="34" charset="0"/>
                <a:cs typeface="Calibri" pitchFamily="34" charset="0"/>
                <a:sym typeface="Wingdings" pitchFamily="2" charset="2"/>
              </a:rPr>
            </a:br>
            <a:r>
              <a:rPr lang="el-GR" sz="2400" dirty="0" smtClean="0">
                <a:latin typeface="Century Gothic" pitchFamily="34" charset="0"/>
                <a:cs typeface="Calibri" pitchFamily="34" charset="0"/>
                <a:sym typeface="Wingdings" pitchFamily="2" charset="2"/>
              </a:rPr>
              <a:t>     (μέσω μικροσκοπίας)</a:t>
            </a:r>
            <a:endParaRPr lang="el-GR" sz="2400" dirty="0"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59" y="5212918"/>
            <a:ext cx="5481478" cy="141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73" y="5792870"/>
            <a:ext cx="3651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7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2168</TotalTime>
  <Words>423</Words>
  <Application>Microsoft Office PowerPoint</Application>
  <PresentationFormat>On-screen Show (4:3)</PresentationFormat>
  <Paragraphs>161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         Φωτοδυναμική Θεραπεία - Photodynamic Therapy (PDT) </vt:lpstr>
      <vt:lpstr>PowerPoint Presentation</vt:lpstr>
      <vt:lpstr>Φωτοδυναμική Θεραπεία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Ευχαριστώ για την προσοχή σας..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Φωτοδυναμική Θεραπεία - Photodynamic Therapy (PDT) </dc:title>
  <dc:creator>user01</dc:creator>
  <cp:lastModifiedBy>user01</cp:lastModifiedBy>
  <cp:revision>125</cp:revision>
  <dcterms:created xsi:type="dcterms:W3CDTF">2016-04-28T14:31:33Z</dcterms:created>
  <dcterms:modified xsi:type="dcterms:W3CDTF">2016-05-03T01:11:39Z</dcterms:modified>
</cp:coreProperties>
</file>